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C82DE-50CA-4C46-A6B6-E01AE1519291}" type="datetimeFigureOut">
              <a:rPr lang="ru-RU" smtClean="0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C2299-7799-4788-975B-1251650258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CCA7C9-C3DF-45F5-9CA9-35AD388173E8}" type="datetimeFigureOut">
              <a:rPr lang="ru-RU" smtClean="0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A5DF8-D328-489A-807B-05F4C40FE3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95749-3F02-4DAD-890F-6F9A58F8A6B0}" type="datetimeFigureOut">
              <a:rPr lang="ru-RU" smtClean="0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78638-3F2E-4257-862D-9EBFFC0024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020B9C-3EF5-48DD-93DB-D7300FD427F8}" type="datetimeFigureOut">
              <a:rPr lang="ru-RU" smtClean="0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AE8A4-B559-4530-AC8B-1A9BDB18D8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05E0A7-B6D3-432F-B29E-3F5DFE43A8B2}" type="datetimeFigureOut">
              <a:rPr lang="ru-RU" smtClean="0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A3388-C3B8-4706-926D-A7EF15174D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8609EC-9999-4D92-8231-FE383C3B13A0}" type="datetimeFigureOut">
              <a:rPr lang="ru-RU" smtClean="0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7A353-9179-4359-883B-5A5F9E7E6D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467889-D562-4448-A17B-188C6F61842C}" type="datetimeFigureOut">
              <a:rPr lang="ru-RU" smtClean="0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C726-12E1-4DDC-B088-58D47126B7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D4AB8-B803-423C-A150-FE35916811E4}" type="datetimeFigureOut">
              <a:rPr lang="ru-RU" smtClean="0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1B110-3500-49D7-B896-6BE30EE79E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F8FC44-93E1-4834-87FF-C68D389C0FEE}" type="datetimeFigureOut">
              <a:rPr lang="ru-RU" smtClean="0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6C414-BE10-4AF5-994E-95F0705DD1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845516-3C39-4D10-BFC3-D073D0F67881}" type="datetimeFigureOut">
              <a:rPr lang="ru-RU" smtClean="0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513DD-CE1E-45C5-AFAE-175BDBEBB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pPr>
              <a:defRPr/>
            </a:pPr>
            <a:fld id="{A4029199-076A-4180-946D-4CDBB48933CC}" type="datetimeFigureOut">
              <a:rPr lang="ru-RU" smtClean="0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pPr>
              <a:defRPr/>
            </a:pPr>
            <a:fld id="{57EDB221-1027-471E-AE3B-A03EBE3FC6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C5C82DE-50CA-4C46-A6B6-E01AE1519291}" type="datetimeFigureOut">
              <a:rPr lang="ru-RU" smtClean="0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62C2299-7799-4788-975B-1251650258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04764" y="404664"/>
            <a:ext cx="7088832" cy="3226668"/>
          </a:xfrm>
        </p:spPr>
        <p:txBody>
          <a:bodyPr/>
          <a:lstStyle/>
          <a:p>
            <a:pPr algn="ctr" eaLnBrk="1" hangingPunct="1"/>
            <a:r>
              <a:rPr lang="ru-RU" sz="4000" dirty="0" err="1" smtClean="0">
                <a:latin typeface="Arial" charset="0"/>
              </a:rPr>
              <a:t>Гиперактивность</a:t>
            </a:r>
            <a:r>
              <a:rPr lang="ru-RU" sz="4000" dirty="0" smtClean="0">
                <a:latin typeface="Arial" charset="0"/>
              </a:rPr>
              <a:t> –  </a:t>
            </a:r>
            <a:br>
              <a:rPr lang="ru-RU" sz="4000" dirty="0" smtClean="0">
                <a:latin typeface="Arial" charset="0"/>
              </a:rPr>
            </a:br>
            <a:r>
              <a:rPr lang="ru-RU" sz="4000" dirty="0" smtClean="0">
                <a:latin typeface="Arial" charset="0"/>
              </a:rPr>
              <a:t>неумелое воспитание </a:t>
            </a:r>
            <a:br>
              <a:rPr lang="ru-RU" sz="4000" dirty="0" smtClean="0">
                <a:latin typeface="Arial" charset="0"/>
              </a:rPr>
            </a:br>
            <a:r>
              <a:rPr lang="ru-RU" sz="4000" dirty="0" smtClean="0">
                <a:latin typeface="Arial" charset="0"/>
              </a:rPr>
              <a:t>или </a:t>
            </a:r>
            <a:br>
              <a:rPr lang="ru-RU" sz="4000" dirty="0" smtClean="0">
                <a:latin typeface="Arial" charset="0"/>
              </a:rPr>
            </a:br>
            <a:r>
              <a:rPr lang="ru-RU" sz="4000" dirty="0" smtClean="0">
                <a:latin typeface="Arial" charset="0"/>
              </a:rPr>
              <a:t>физиологическая особенность? </a:t>
            </a:r>
            <a:endParaRPr lang="ru-RU" sz="4000" dirty="0" smtClean="0"/>
          </a:p>
        </p:txBody>
      </p:sp>
      <p:sp>
        <p:nvSpPr>
          <p:cNvPr id="3" name="Подзаголовок 2"/>
          <p:cNvSpPr>
            <a:spLocks noGrp="1"/>
          </p:cNvSpPr>
          <p:nvPr/>
        </p:nvSpPr>
        <p:spPr>
          <a:xfrm>
            <a:off x="755576" y="5013176"/>
            <a:ext cx="7787208" cy="85538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Коротаева</a:t>
            </a:r>
            <a:r>
              <a:rPr lang="ru-RU" dirty="0" smtClean="0"/>
              <a:t> Э.Ш., </a:t>
            </a:r>
          </a:p>
          <a:p>
            <a:r>
              <a:rPr lang="ru-RU" smtClean="0"/>
              <a:t>педагог-психолог </a:t>
            </a:r>
            <a:r>
              <a:rPr lang="ru-RU" smtClean="0"/>
              <a:t>МАОУ </a:t>
            </a:r>
            <a:r>
              <a:rPr lang="ru-RU" dirty="0" smtClean="0"/>
              <a:t>СОШ №20 г. Липецка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04768"/>
          </a:xfrm>
        </p:spPr>
        <p:txBody>
          <a:bodyPr/>
          <a:lstStyle/>
          <a:p>
            <a:pPr algn="ctr" eaLnBrk="1" hangingPunct="1"/>
            <a:r>
              <a:rPr lang="ru-RU" sz="4000" dirty="0" err="1" smtClean="0"/>
              <a:t>Пре</a:t>
            </a:r>
            <a:r>
              <a:rPr lang="ru-RU" sz="4000" dirty="0" smtClean="0"/>
              <a:t>-, пери- и постнатальные факторы:</a:t>
            </a:r>
          </a:p>
        </p:txBody>
      </p:sp>
      <p:sp>
        <p:nvSpPr>
          <p:cNvPr id="2150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перинатальное поражение ЦНС </a:t>
            </a:r>
          </a:p>
          <a:p>
            <a:pPr eaLnBrk="1" hangingPunct="1"/>
            <a:r>
              <a:rPr lang="ru-RU" sz="2800" smtClean="0"/>
              <a:t>асфиксия новорожденных </a:t>
            </a:r>
          </a:p>
          <a:p>
            <a:pPr eaLnBrk="1" hangingPunct="1"/>
            <a:r>
              <a:rPr lang="ru-RU" sz="2800" smtClean="0"/>
              <a:t>употребление матерью во время беременности алкоголя, некоторых лекарственных препаратов, курение </a:t>
            </a:r>
          </a:p>
          <a:p>
            <a:pPr eaLnBrk="1" hangingPunct="1"/>
            <a:r>
              <a:rPr lang="ru-RU" sz="2800" smtClean="0"/>
              <a:t>заболевание матери во время беременности </a:t>
            </a:r>
          </a:p>
          <a:p>
            <a:pPr eaLnBrk="1" hangingPunct="1"/>
            <a:r>
              <a:rPr lang="ru-RU" sz="2800" smtClean="0"/>
              <a:t>переношенная беременность</a:t>
            </a:r>
          </a:p>
          <a:p>
            <a:pPr eaLnBrk="1" hangingPunct="1"/>
            <a:r>
              <a:rPr lang="ru-RU" sz="2800" smtClean="0"/>
              <a:t> длительные роды </a:t>
            </a:r>
          </a:p>
          <a:p>
            <a:pPr eaLnBrk="1" hangingPunct="1"/>
            <a:r>
              <a:rPr lang="ru-RU" sz="2800" smtClean="0"/>
              <a:t>заболевание ребенка на первом году жизни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    Наследственность:</a:t>
            </a:r>
          </a:p>
        </p:txBody>
      </p:sp>
      <p:sp>
        <p:nvSpPr>
          <p:cNvPr id="22530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400" dirty="0" smtClean="0"/>
              <a:t>25% близких родственников детей с СДВГ также имеют этот синдром, тогда как в общей совокупности этот показатель составляет примерно 5%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    Мозговая дисфункция:</a:t>
            </a:r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dirty="0" smtClean="0"/>
              <a:t>последствия ранних локальных повреждений головного мозга, проявляющиеся возрастной незрелостью отдельных ВПФ и их дисгармоничным развитием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Нейрохимические процессы:</a:t>
            </a:r>
          </a:p>
        </p:txBody>
      </p:sp>
      <p:sp>
        <p:nvSpPr>
          <p:cNvPr id="2457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нарушение метаболизма дофамина и норадреналина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катехоламиновая иннервация затрагивает основные центры высшей нервной деятельности: центр контроля и торможения двигательной и эмоциональной активности, программирования деятельности, системы внимания и оперативной памяти.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Психологические особенности детей с СДВГ:</a:t>
            </a:r>
          </a:p>
        </p:txBody>
      </p:sp>
      <p:sp>
        <p:nvSpPr>
          <p:cNvPr id="2560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1. Несоответствие между реальным уровнем развития и той успеваемостью, которую можно ожидать, исходя из коэффициента интеллекта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2. Произвольная продуктивная работа не превышает 5–15 минут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3. Расстройства кратковременной памяти обнаруживаются в уменьшении объема запоминания, замедленном запоминании 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Психологические особенности детей с СДВГ:</a:t>
            </a: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4. Речевые нарушения (задержка развития речи, недостаточность моторной функции артикуляционного аппарата, излишне замедленная речь или взрывчатость, нарушения голоса и речевого дыхания, заикание или болтливость )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5. Тенденция к ярко выраженному снижению внимания наблюдается в непривычных ситуациях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6. Отсутствует произвольное переключение внимания 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Психологические особенности детей с СДВГ:</a:t>
            </a: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7. Двигательная расторможенность бесцельна, ничем не мотивирована, бесситуативна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8. Низкий уровень социальной зрелости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9. Повышенная возбудимость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10. Недостаточность самоконтроля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11. Отклонения в эмоциональном развитии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Лечение и коррекция СДВГ: </a:t>
            </a:r>
          </a:p>
        </p:txBody>
      </p:sp>
      <p:sp>
        <p:nvSpPr>
          <p:cNvPr id="2867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медикаментозная терапия (психостимуляторы) </a:t>
            </a:r>
          </a:p>
          <a:p>
            <a:pPr eaLnBrk="1" hangingPunct="1"/>
            <a:r>
              <a:rPr lang="ru-RU" smtClean="0"/>
              <a:t>психотерапия  (медитация, аутогенная тренировка, семейная психотерапия, поведенческая терапия) </a:t>
            </a:r>
          </a:p>
          <a:p>
            <a:pPr eaLnBrk="1" hangingPunct="1"/>
            <a:r>
              <a:rPr lang="ru-RU" smtClean="0"/>
              <a:t>специальное обучение (классы коррекции)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Определение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СДВГ - расстройство, характеризующееся нарушением внимания, двигательной расторможенностью (гиперактивностью) и импульсивностью поведения.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СДВГ ранее называли:</a:t>
            </a:r>
          </a:p>
        </p:txBody>
      </p:sp>
      <p:sp>
        <p:nvSpPr>
          <p:cNvPr id="1433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минимальной дисфункцией головного мозга, </a:t>
            </a:r>
          </a:p>
          <a:p>
            <a:pPr eaLnBrk="1" hangingPunct="1"/>
            <a:r>
              <a:rPr lang="ru-RU" smtClean="0"/>
              <a:t>минимальным повреждением головного мозга, </a:t>
            </a:r>
          </a:p>
          <a:p>
            <a:pPr eaLnBrk="1" hangingPunct="1"/>
            <a:r>
              <a:rPr lang="ru-RU" smtClean="0"/>
              <a:t>гиперкинетическим синдромом,</a:t>
            </a:r>
          </a:p>
          <a:p>
            <a:pPr eaLnBrk="1" hangingPunct="1"/>
            <a:r>
              <a:rPr lang="ru-RU" smtClean="0"/>
              <a:t>синдромом гиперактивного ребенка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СДВГ был впервые описан доктором Генрихом </a:t>
            </a:r>
            <a:r>
              <a:rPr lang="ru-RU" dirty="0" err="1" smtClean="0"/>
              <a:t>Хоффманом</a:t>
            </a:r>
            <a:r>
              <a:rPr lang="ru-RU" dirty="0" smtClean="0"/>
              <a:t> в 1845 году. </a:t>
            </a:r>
          </a:p>
          <a:p>
            <a:pPr eaLnBrk="1" hangingPunct="1"/>
            <a:r>
              <a:rPr lang="ru-RU" dirty="0" smtClean="0"/>
              <a:t>Сэр Джордж Ф. </a:t>
            </a:r>
            <a:r>
              <a:rPr lang="ru-RU" dirty="0" err="1" smtClean="0"/>
              <a:t>Стилл</a:t>
            </a:r>
            <a:r>
              <a:rPr lang="ru-RU" dirty="0" smtClean="0"/>
              <a:t> опубликовал серию лекций, в которых описывалась группа импульсивных детей с значительными </a:t>
            </a:r>
            <a:r>
              <a:rPr lang="ru-RU" dirty="0" err="1" smtClean="0"/>
              <a:t>бихевиоральными</a:t>
            </a:r>
            <a:r>
              <a:rPr lang="ru-RU" dirty="0" smtClean="0"/>
              <a:t> (поведенческими) проблемами, связанными с генетической дисфункцией (1902).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Симптомы СДВГ:</a:t>
            </a: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/>
              <a:t>дефицит внимания</a:t>
            </a:r>
          </a:p>
          <a:p>
            <a:pPr algn="ctr" eaLnBrk="1" hangingPunct="1">
              <a:buNone/>
            </a:pPr>
            <a:endParaRPr lang="ru-RU" b="1" dirty="0" smtClean="0"/>
          </a:p>
          <a:p>
            <a:pPr algn="ctr" eaLnBrk="1" hangingPunct="1"/>
            <a:r>
              <a:rPr lang="ru-RU" b="1" dirty="0" err="1" smtClean="0"/>
              <a:t>Гиперактивность</a:t>
            </a:r>
            <a:endParaRPr lang="ru-RU" b="1" dirty="0" smtClean="0"/>
          </a:p>
          <a:p>
            <a:pPr algn="ctr" eaLnBrk="1" hangingPunct="1">
              <a:buNone/>
            </a:pPr>
            <a:r>
              <a:rPr lang="ru-RU" b="1" dirty="0" smtClean="0"/>
              <a:t> </a:t>
            </a:r>
          </a:p>
          <a:p>
            <a:pPr algn="ctr" eaLnBrk="1" hangingPunct="1"/>
            <a:r>
              <a:rPr lang="ru-RU" b="1" dirty="0" smtClean="0"/>
              <a:t>импульсивность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Типы СДВГ:</a:t>
            </a: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с преобладанием </a:t>
            </a:r>
            <a:r>
              <a:rPr lang="ru-RU" b="1" dirty="0" err="1" smtClean="0"/>
              <a:t>гиперактивности</a:t>
            </a:r>
            <a:r>
              <a:rPr lang="ru-RU" b="1" dirty="0" smtClean="0"/>
              <a:t>/импульсивности</a:t>
            </a:r>
            <a:r>
              <a:rPr lang="ru-RU" dirty="0" smtClean="0"/>
              <a:t>,</a:t>
            </a:r>
          </a:p>
          <a:p>
            <a:pPr eaLnBrk="1" hangingPunct="1"/>
            <a:r>
              <a:rPr lang="ru-RU" b="1" dirty="0" smtClean="0"/>
              <a:t>с преобладанием дефицита внимания,</a:t>
            </a:r>
          </a:p>
          <a:p>
            <a:pPr eaLnBrk="1" hangingPunct="1"/>
            <a:r>
              <a:rPr lang="ru-RU" b="1" dirty="0" smtClean="0"/>
              <a:t>смешанный тип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60752"/>
          </a:xfrm>
        </p:spPr>
        <p:txBody>
          <a:bodyPr/>
          <a:lstStyle/>
          <a:p>
            <a:pPr algn="ctr" eaLnBrk="1" hangingPunct="1"/>
            <a:r>
              <a:rPr lang="ru-RU" sz="3900" dirty="0" err="1" smtClean="0"/>
              <a:t>Гиперактивность</a:t>
            </a:r>
            <a:r>
              <a:rPr lang="ru-RU" sz="3900" dirty="0" smtClean="0"/>
              <a:t> / импульсивность</a:t>
            </a:r>
            <a:r>
              <a:rPr lang="ru-RU" sz="4000" dirty="0" smtClean="0"/>
              <a:t>  </a:t>
            </a:r>
          </a:p>
        </p:txBody>
      </p:sp>
      <p:sp>
        <p:nvSpPr>
          <p:cNvPr id="1843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Чувствуют беспокойство, часто вертят руками и ногами или ерзают на стуле 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Бегают, карабкаются и покидают свое место в ситуациях, когда нужно сидеть и тихо себя вести 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Выкрикивают ответы до того, как целиком услышат вопрос 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 трудом дожидаются своей очереди в игре 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       Невнимательность </a:t>
            </a:r>
          </a:p>
        </p:txBody>
      </p:sp>
      <p:sp>
        <p:nvSpPr>
          <p:cNvPr id="1945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легко отвлекаются на не относящиеся к делу картины и звуки. 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не обращают внимание на детали и делают ошибки из-за своей беспечности 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редко внимательно и полностью следуют инструкциям, забывают или теряют такие вещи, как карандаши, книжки и инструменты, необходимые для выполнения задания 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часто мечутся от одного незаконченного дела к другому 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Причины СДВГ: </a:t>
            </a:r>
          </a:p>
        </p:txBody>
      </p:sp>
      <p:sp>
        <p:nvSpPr>
          <p:cNvPr id="20482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400" b="1" dirty="0" err="1" smtClean="0"/>
              <a:t>Пре</a:t>
            </a:r>
            <a:r>
              <a:rPr lang="ru-RU" sz="4400" b="1" dirty="0" smtClean="0"/>
              <a:t>-, пери- и постнатальные факторы</a:t>
            </a:r>
            <a:r>
              <a:rPr lang="ru-RU" sz="4400" dirty="0" smtClean="0"/>
              <a:t>,</a:t>
            </a:r>
          </a:p>
          <a:p>
            <a:pPr eaLnBrk="1" hangingPunct="1"/>
            <a:r>
              <a:rPr lang="ru-RU" sz="4400" b="1" dirty="0" smtClean="0"/>
              <a:t>Наследственность</a:t>
            </a:r>
            <a:r>
              <a:rPr lang="ru-RU" sz="4400" dirty="0" smtClean="0"/>
              <a:t>,</a:t>
            </a:r>
          </a:p>
          <a:p>
            <a:pPr eaLnBrk="1" hangingPunct="1"/>
            <a:r>
              <a:rPr lang="ru-RU" sz="4400" b="1" dirty="0" smtClean="0"/>
              <a:t>Мозговая дисфункция</a:t>
            </a:r>
            <a:r>
              <a:rPr lang="ru-RU" sz="4400" dirty="0" smtClean="0"/>
              <a:t>,</a:t>
            </a:r>
          </a:p>
          <a:p>
            <a:pPr eaLnBrk="1" hangingPunct="1"/>
            <a:r>
              <a:rPr lang="ru-RU" sz="4400" b="1" dirty="0" smtClean="0"/>
              <a:t>Нейрохимические процессы</a:t>
            </a:r>
            <a:endParaRPr lang="ru-RU" sz="4400" dirty="0" smtClean="0"/>
          </a:p>
          <a:p>
            <a:pPr eaLnBrk="1" hangingPunct="1">
              <a:buNone/>
            </a:pPr>
            <a:endParaRPr lang="ru-RU" sz="4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</TotalTime>
  <Words>448</Words>
  <Application>Microsoft Office PowerPoint</Application>
  <PresentationFormat>Экран (4:3)</PresentationFormat>
  <Paragraphs>290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Consolas</vt:lpstr>
      <vt:lpstr>Corbel</vt:lpstr>
      <vt:lpstr>Georgia</vt:lpstr>
      <vt:lpstr>Wingdings</vt:lpstr>
      <vt:lpstr>Wingdings 2</vt:lpstr>
      <vt:lpstr>Wingdings 3</vt:lpstr>
      <vt:lpstr>Метро</vt:lpstr>
      <vt:lpstr>Гиперактивность –   неумелое воспитание  или  физиологическая особенность? </vt:lpstr>
      <vt:lpstr>Определение</vt:lpstr>
      <vt:lpstr>СДВГ ранее называли:</vt:lpstr>
      <vt:lpstr>Презентация PowerPoint</vt:lpstr>
      <vt:lpstr>Симптомы СДВГ:</vt:lpstr>
      <vt:lpstr>Типы СДВГ:</vt:lpstr>
      <vt:lpstr>Гиперактивность / импульсивность  </vt:lpstr>
      <vt:lpstr>        Невнимательность </vt:lpstr>
      <vt:lpstr>Причины СДВГ: </vt:lpstr>
      <vt:lpstr>Пре-, пери- и постнатальные факторы:</vt:lpstr>
      <vt:lpstr>     Наследственность:</vt:lpstr>
      <vt:lpstr>     Мозговая дисфункция:</vt:lpstr>
      <vt:lpstr>Нейрохимические процессы:</vt:lpstr>
      <vt:lpstr>Психологические особенности детей с СДВГ:</vt:lpstr>
      <vt:lpstr>Психологические особенности детей с СДВГ:</vt:lpstr>
      <vt:lpstr>Психологические особенности детей с СДВГ:</vt:lpstr>
      <vt:lpstr>Лечение и коррекция СДВГ: </vt:lpstr>
    </vt:vector>
  </TitlesOfParts>
  <Company>МОУ СОШ №20 г. Липецк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Гиперактивность –   неумелое воспитание  или  физиологическая особенность? </dc:title>
  <dc:subject/>
  <dc:creator>Пшеничный Алексей Васильевич</dc:creator>
  <cp:keywords/>
  <dc:description/>
  <cp:lastModifiedBy>Климова</cp:lastModifiedBy>
  <cp:revision>2</cp:revision>
  <dcterms:created xsi:type="dcterms:W3CDTF">2012-04-02T14:09:29Z</dcterms:created>
  <dcterms:modified xsi:type="dcterms:W3CDTF">2016-11-02T11:02:40Z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TC030007747</vt:lpwstr>
  </property>
</Properties>
</file>